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1"/>
  </p:notesMasterIdLst>
  <p:sldIdLst>
    <p:sldId id="257" r:id="rId2"/>
    <p:sldId id="258" r:id="rId3"/>
    <p:sldId id="259" r:id="rId4"/>
    <p:sldId id="260" r:id="rId5"/>
    <p:sldId id="261" r:id="rId6"/>
    <p:sldId id="262" r:id="rId7"/>
    <p:sldId id="263" r:id="rId8"/>
    <p:sldId id="264" r:id="rId9"/>
    <p:sldId id="265"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snapToObjects="1">
      <p:cViewPr varScale="1">
        <p:scale>
          <a:sx n="51" d="100"/>
          <a:sy n="51" d="100"/>
        </p:scale>
        <p:origin x="-612"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998DA43-1674-E84F-A621-E87D0776CCDE}" type="datetimeFigureOut">
              <a:rPr lang="en-US" smtClean="0"/>
              <a:pPr/>
              <a:t>13-Jun-17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E443F14-DEA5-E845-B35C-7AF9D3C4E200}" type="slidenum">
              <a:rPr lang="en-US" smtClean="0"/>
              <a:pPr/>
              <a:t>‹#›</a:t>
            </a:fld>
            <a:endParaRPr lang="en-US"/>
          </a:p>
        </p:txBody>
      </p:sp>
    </p:spTree>
    <p:extLst>
      <p:ext uri="{BB962C8B-B14F-4D97-AF65-F5344CB8AC3E}">
        <p14:creationId xmlns:p14="http://schemas.microsoft.com/office/powerpoint/2010/main" xmlns="" val="3876233263"/>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dirty="0" smtClean="0"/>
              <a:t>In this webinar we would learn the complications and necessary interventions to avoid them ..</a:t>
            </a:r>
            <a:endParaRPr lang="en-US" dirty="0"/>
          </a:p>
        </p:txBody>
      </p:sp>
      <p:sp>
        <p:nvSpPr>
          <p:cNvPr id="4" name="Slide Number Placeholder 3"/>
          <p:cNvSpPr>
            <a:spLocks noGrp="1"/>
          </p:cNvSpPr>
          <p:nvPr>
            <p:ph type="sldNum" sz="quarter" idx="5"/>
          </p:nvPr>
        </p:nvSpPr>
        <p:spPr/>
        <p:txBody>
          <a:bodyPr/>
          <a:lstStyle/>
          <a:p>
            <a:pPr>
              <a:defRPr/>
            </a:pPr>
            <a:fld id="{468ED4BA-8753-9B47-8119-824EF6239111}" type="slidenum">
              <a:rPr lang="en-US" smtClean="0"/>
              <a:pPr>
                <a:defRPr/>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dirty="0" smtClean="0"/>
              <a:t>Any newborn on CPAP requires extensive monitoring for complications. The complications are related to nasal injury, air-leaks, CPAP Belly and hemodynamic instability.</a:t>
            </a:r>
            <a:endParaRPr lang="en-US" dirty="0"/>
          </a:p>
        </p:txBody>
      </p:sp>
      <p:sp>
        <p:nvSpPr>
          <p:cNvPr id="4" name="Slide Number Placeholder 3"/>
          <p:cNvSpPr>
            <a:spLocks noGrp="1"/>
          </p:cNvSpPr>
          <p:nvPr>
            <p:ph type="sldNum" sz="quarter" idx="5"/>
          </p:nvPr>
        </p:nvSpPr>
        <p:spPr/>
        <p:txBody>
          <a:bodyPr/>
          <a:lstStyle/>
          <a:p>
            <a:pPr>
              <a:defRPr/>
            </a:pPr>
            <a:fld id="{578907DA-AEF3-1F46-AC67-7E06C888DEDF}" type="slidenum">
              <a:rPr lang="en-US" smtClean="0"/>
              <a:pPr>
                <a:defRPr/>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Injuries</a:t>
            </a:r>
            <a:r>
              <a:rPr lang="en-US" baseline="0" dirty="0" smtClean="0"/>
              <a:t> such as </a:t>
            </a:r>
            <a:r>
              <a:rPr lang="en-US" baseline="0" dirty="0" err="1" smtClean="0"/>
              <a:t>columellar</a:t>
            </a:r>
            <a:r>
              <a:rPr lang="en-US" baseline="0" dirty="0" smtClean="0"/>
              <a:t> notch and </a:t>
            </a:r>
            <a:r>
              <a:rPr lang="en-US" baseline="0" dirty="0" err="1" smtClean="0"/>
              <a:t>columellar</a:t>
            </a:r>
            <a:r>
              <a:rPr lang="en-US" baseline="0" dirty="0" smtClean="0"/>
              <a:t> transaction are prevented by </a:t>
            </a:r>
            <a:r>
              <a:rPr lang="en-US" baseline="0" dirty="0" err="1" smtClean="0"/>
              <a:t>maintainig</a:t>
            </a:r>
            <a:r>
              <a:rPr lang="en-US" baseline="0" dirty="0" smtClean="0"/>
              <a:t> the distance between the nasal prongs and the columella and preventing the weight of CPAP circuit to fall on the nose</a:t>
            </a:r>
            <a:r>
              <a:rPr lang="is-IS" baseline="0" dirty="0" smtClean="0"/>
              <a:t>…</a:t>
            </a:r>
            <a:endParaRPr lang="en-US" dirty="0"/>
          </a:p>
        </p:txBody>
      </p:sp>
      <p:sp>
        <p:nvSpPr>
          <p:cNvPr id="4" name="Slide Number Placeholder 3"/>
          <p:cNvSpPr>
            <a:spLocks noGrp="1"/>
          </p:cNvSpPr>
          <p:nvPr>
            <p:ph type="sldNum" sz="quarter" idx="10"/>
          </p:nvPr>
        </p:nvSpPr>
        <p:spPr/>
        <p:txBody>
          <a:bodyPr/>
          <a:lstStyle/>
          <a:p>
            <a:pPr>
              <a:defRPr/>
            </a:pPr>
            <a:fld id="{BDB45D08-1FFB-924B-BE1C-FAC272B507F4}" type="slidenum">
              <a:rPr lang="en-US" smtClean="0"/>
              <a:pPr>
                <a:defRPr/>
              </a:pPr>
              <a:t>3</a:t>
            </a:fld>
            <a:endParaRPr lang="en-US"/>
          </a:p>
        </p:txBody>
      </p:sp>
    </p:spTree>
    <p:extLst>
      <p:ext uri="{BB962C8B-B14F-4D97-AF65-F5344CB8AC3E}">
        <p14:creationId xmlns:p14="http://schemas.microsoft.com/office/powerpoint/2010/main" xmlns="" val="20711616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Injuries</a:t>
            </a:r>
            <a:r>
              <a:rPr lang="en-US" baseline="0" dirty="0" smtClean="0"/>
              <a:t> such as septal damage and flaring of nostrils are preventing by using appropriate size of the prongs and also by ensuring the correct softness of the prongs</a:t>
            </a:r>
            <a:endParaRPr lang="en-US" dirty="0"/>
          </a:p>
        </p:txBody>
      </p:sp>
      <p:sp>
        <p:nvSpPr>
          <p:cNvPr id="4" name="Slide Number Placeholder 3"/>
          <p:cNvSpPr>
            <a:spLocks noGrp="1"/>
          </p:cNvSpPr>
          <p:nvPr>
            <p:ph type="sldNum" sz="quarter" idx="10"/>
          </p:nvPr>
        </p:nvSpPr>
        <p:spPr/>
        <p:txBody>
          <a:bodyPr/>
          <a:lstStyle/>
          <a:p>
            <a:pPr>
              <a:defRPr/>
            </a:pPr>
            <a:fld id="{BDB45D08-1FFB-924B-BE1C-FAC272B507F4}" type="slidenum">
              <a:rPr lang="en-US" smtClean="0"/>
              <a:pPr>
                <a:defRPr/>
              </a:pPr>
              <a:t>4</a:t>
            </a:fld>
            <a:endParaRPr lang="en-US"/>
          </a:p>
        </p:txBody>
      </p:sp>
    </p:spTree>
    <p:extLst>
      <p:ext uri="{BB962C8B-B14F-4D97-AF65-F5344CB8AC3E}">
        <p14:creationId xmlns:p14="http://schemas.microsoft.com/office/powerpoint/2010/main" xmlns="" val="8202915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Prevention of Snubbing</a:t>
            </a:r>
            <a:r>
              <a:rPr lang="en-US" baseline="0" dirty="0" smtClean="0"/>
              <a:t> is needed to prevent pressure sores and skin injury.</a:t>
            </a:r>
            <a:endParaRPr lang="en-US" dirty="0"/>
          </a:p>
        </p:txBody>
      </p:sp>
      <p:sp>
        <p:nvSpPr>
          <p:cNvPr id="4" name="Slide Number Placeholder 3"/>
          <p:cNvSpPr>
            <a:spLocks noGrp="1"/>
          </p:cNvSpPr>
          <p:nvPr>
            <p:ph type="sldNum" sz="quarter" idx="10"/>
          </p:nvPr>
        </p:nvSpPr>
        <p:spPr/>
        <p:txBody>
          <a:bodyPr/>
          <a:lstStyle/>
          <a:p>
            <a:pPr>
              <a:defRPr/>
            </a:pPr>
            <a:fld id="{BDB45D08-1FFB-924B-BE1C-FAC272B507F4}" type="slidenum">
              <a:rPr lang="en-US" smtClean="0"/>
              <a:pPr>
                <a:defRPr/>
              </a:pPr>
              <a:t>5</a:t>
            </a:fld>
            <a:endParaRPr lang="en-US"/>
          </a:p>
        </p:txBody>
      </p:sp>
    </p:spTree>
    <p:extLst>
      <p:ext uri="{BB962C8B-B14F-4D97-AF65-F5344CB8AC3E}">
        <p14:creationId xmlns:p14="http://schemas.microsoft.com/office/powerpoint/2010/main" xmlns="" val="6337819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Overall Nasal</a:t>
            </a:r>
            <a:r>
              <a:rPr lang="en-US" baseline="0" dirty="0" smtClean="0"/>
              <a:t> and Nasal Septal injury is preventable by careful observation, using correct prong size, appropriate prong fixation and and attachment of prongs to cap and CPAP </a:t>
            </a:r>
            <a:r>
              <a:rPr lang="en-US" baseline="0" dirty="0" err="1" smtClean="0"/>
              <a:t>tubings</a:t>
            </a:r>
            <a:endParaRPr lang="en-US" dirty="0"/>
          </a:p>
        </p:txBody>
      </p:sp>
      <p:sp>
        <p:nvSpPr>
          <p:cNvPr id="4" name="Slide Number Placeholder 3"/>
          <p:cNvSpPr>
            <a:spLocks noGrp="1"/>
          </p:cNvSpPr>
          <p:nvPr>
            <p:ph type="sldNum" sz="quarter" idx="10"/>
          </p:nvPr>
        </p:nvSpPr>
        <p:spPr/>
        <p:txBody>
          <a:bodyPr/>
          <a:lstStyle/>
          <a:p>
            <a:pPr>
              <a:defRPr/>
            </a:pPr>
            <a:fld id="{BDB45D08-1FFB-924B-BE1C-FAC272B507F4}" type="slidenum">
              <a:rPr lang="en-US" smtClean="0"/>
              <a:pPr>
                <a:defRPr/>
              </a:pPr>
              <a:t>6</a:t>
            </a:fld>
            <a:endParaRPr lang="en-US"/>
          </a:p>
        </p:txBody>
      </p:sp>
    </p:spTree>
    <p:extLst>
      <p:ext uri="{BB962C8B-B14F-4D97-AF65-F5344CB8AC3E}">
        <p14:creationId xmlns:p14="http://schemas.microsoft.com/office/powerpoint/2010/main" xmlns="" val="16274137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Injury</a:t>
            </a:r>
            <a:r>
              <a:rPr lang="en-US" baseline="0" dirty="0" smtClean="0"/>
              <a:t> to the skin over the upper limb, chin and nose is prevented by frequent observation, minimizing the points of contact, keeping the area clean and dry and by avoiding topical paints or ointments..</a:t>
            </a:r>
            <a:endParaRPr lang="en-US" dirty="0"/>
          </a:p>
        </p:txBody>
      </p:sp>
      <p:sp>
        <p:nvSpPr>
          <p:cNvPr id="4" name="Slide Number Placeholder 3"/>
          <p:cNvSpPr>
            <a:spLocks noGrp="1"/>
          </p:cNvSpPr>
          <p:nvPr>
            <p:ph type="sldNum" sz="quarter" idx="10"/>
          </p:nvPr>
        </p:nvSpPr>
        <p:spPr/>
        <p:txBody>
          <a:bodyPr/>
          <a:lstStyle/>
          <a:p>
            <a:pPr>
              <a:defRPr/>
            </a:pPr>
            <a:fld id="{BDB45D08-1FFB-924B-BE1C-FAC272B507F4}" type="slidenum">
              <a:rPr lang="en-US" smtClean="0"/>
              <a:pPr>
                <a:defRPr/>
              </a:pPr>
              <a:t>7</a:t>
            </a:fld>
            <a:endParaRPr lang="en-US"/>
          </a:p>
        </p:txBody>
      </p:sp>
    </p:spTree>
    <p:extLst>
      <p:ext uri="{BB962C8B-B14F-4D97-AF65-F5344CB8AC3E}">
        <p14:creationId xmlns:p14="http://schemas.microsoft.com/office/powerpoint/2010/main" xmlns="" val="1576007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4C4EEF8D-4C9A-6246-AE4B-266F8099371F}" type="slidenum">
              <a:rPr lang="en-US"/>
              <a:pPr>
                <a:defRPr/>
              </a:pPr>
              <a:t>8</a:t>
            </a:fld>
            <a:endParaRPr lang="en-US"/>
          </a:p>
        </p:txBody>
      </p:sp>
      <p:sp>
        <p:nvSpPr>
          <p:cNvPr id="58370" name="Rectangle 2"/>
          <p:cNvSpPr>
            <a:spLocks noGrp="1" noRot="1" noChangeAspect="1" noChangeArrowheads="1" noTextEdit="1"/>
          </p:cNvSpPr>
          <p:nvPr>
            <p:ph type="sldImg"/>
          </p:nvPr>
        </p:nvSpPr>
        <p:spPr>
          <a:xfrm>
            <a:off x="1144588" y="685800"/>
            <a:ext cx="4572000" cy="3429000"/>
          </a:xfrm>
          <a:ln/>
          <a:extLst>
            <a:ext uri="{FAA26D3D-D897-4be2-8F04-BA451C77F1D7}">
              <ma14:placeholderFlag xmlns:ma14="http://schemas.microsoft.com/office/mac/drawingml/2011/main" xmlns="" val="1"/>
            </a:ext>
          </a:extLst>
        </p:spPr>
      </p:sp>
      <p:sp>
        <p:nvSpPr>
          <p:cNvPr id="58371" name="Rectangle 3"/>
          <p:cNvSpPr>
            <a:spLocks noGrp="1" noChangeArrowheads="1"/>
          </p:cNvSpPr>
          <p:nvPr>
            <p:ph type="body" idx="1"/>
          </p:nvPr>
        </p:nvSpPr>
        <p:spPr/>
        <p:txBody>
          <a:bodyPr/>
          <a:lstStyle/>
          <a:p>
            <a:pPr eaLnBrk="1" hangingPunct="1">
              <a:defRPr/>
            </a:pPr>
            <a:r>
              <a:rPr lang="en-US" dirty="0" smtClean="0">
                <a:cs typeface="+mn-cs"/>
              </a:rPr>
              <a:t>Air</a:t>
            </a:r>
            <a:r>
              <a:rPr lang="en-US" baseline="0" dirty="0" smtClean="0">
                <a:cs typeface="+mn-cs"/>
              </a:rPr>
              <a:t> leaks sometime occur in a baby on CPAP. Although poor compliance and gestation are non-modifiable risk factors, flow and pressures are modifiable risk factors. </a:t>
            </a:r>
            <a:endParaRPr lang="en-US" dirty="0" smtClean="0">
              <a:cs typeface="+mn-cs"/>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Nasal Injury,</a:t>
            </a:r>
            <a:r>
              <a:rPr lang="en-US" baseline="0" dirty="0" smtClean="0"/>
              <a:t> Skin Injury and Air leaks are preventable complications of CPAP</a:t>
            </a:r>
            <a:endParaRPr lang="en-US" dirty="0"/>
          </a:p>
        </p:txBody>
      </p:sp>
      <p:sp>
        <p:nvSpPr>
          <p:cNvPr id="4" name="Slide Number Placeholder 3"/>
          <p:cNvSpPr>
            <a:spLocks noGrp="1"/>
          </p:cNvSpPr>
          <p:nvPr>
            <p:ph type="sldNum" sz="quarter" idx="10"/>
          </p:nvPr>
        </p:nvSpPr>
        <p:spPr/>
        <p:txBody>
          <a:bodyPr/>
          <a:lstStyle/>
          <a:p>
            <a:pPr>
              <a:defRPr/>
            </a:pPr>
            <a:fld id="{BDB45D08-1FFB-924B-BE1C-FAC272B507F4}" type="slidenum">
              <a:rPr lang="en-US" smtClean="0"/>
              <a:pPr>
                <a:defRPr/>
              </a:pPr>
              <a:t>9</a:t>
            </a:fld>
            <a:endParaRPr lang="en-US"/>
          </a:p>
        </p:txBody>
      </p:sp>
    </p:spTree>
    <p:extLst>
      <p:ext uri="{BB962C8B-B14F-4D97-AF65-F5344CB8AC3E}">
        <p14:creationId xmlns:p14="http://schemas.microsoft.com/office/powerpoint/2010/main" xmlns="" val="26254615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EAEDEBB-2A2D-6844-95FF-9D365236AF18}" type="datetimeFigureOut">
              <a:rPr lang="en-US" smtClean="0"/>
              <a:pPr/>
              <a:t>13-Jun-17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48BD7A-58B4-0143-BE24-46BC5CBE26A3}" type="slidenum">
              <a:rPr lang="en-US" smtClean="0"/>
              <a:pPr/>
              <a:t>‹#›</a:t>
            </a:fld>
            <a:endParaRPr lang="en-US"/>
          </a:p>
        </p:txBody>
      </p:sp>
    </p:spTree>
    <p:extLst>
      <p:ext uri="{BB962C8B-B14F-4D97-AF65-F5344CB8AC3E}">
        <p14:creationId xmlns:p14="http://schemas.microsoft.com/office/powerpoint/2010/main" xmlns="" val="11897408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EAEDEBB-2A2D-6844-95FF-9D365236AF18}" type="datetimeFigureOut">
              <a:rPr lang="en-US" smtClean="0"/>
              <a:pPr/>
              <a:t>13-Jun-17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48BD7A-58B4-0143-BE24-46BC5CBE26A3}" type="slidenum">
              <a:rPr lang="en-US" smtClean="0"/>
              <a:pPr/>
              <a:t>‹#›</a:t>
            </a:fld>
            <a:endParaRPr lang="en-US"/>
          </a:p>
        </p:txBody>
      </p:sp>
    </p:spTree>
    <p:extLst>
      <p:ext uri="{BB962C8B-B14F-4D97-AF65-F5344CB8AC3E}">
        <p14:creationId xmlns:p14="http://schemas.microsoft.com/office/powerpoint/2010/main" xmlns="" val="8898040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EAEDEBB-2A2D-6844-95FF-9D365236AF18}" type="datetimeFigureOut">
              <a:rPr lang="en-US" smtClean="0"/>
              <a:pPr/>
              <a:t>13-Jun-17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48BD7A-58B4-0143-BE24-46BC5CBE26A3}" type="slidenum">
              <a:rPr lang="en-US" smtClean="0"/>
              <a:pPr/>
              <a:t>‹#›</a:t>
            </a:fld>
            <a:endParaRPr lang="en-US"/>
          </a:p>
        </p:txBody>
      </p:sp>
    </p:spTree>
    <p:extLst>
      <p:ext uri="{BB962C8B-B14F-4D97-AF65-F5344CB8AC3E}">
        <p14:creationId xmlns:p14="http://schemas.microsoft.com/office/powerpoint/2010/main" xmlns="" val="32807075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EAEDEBB-2A2D-6844-95FF-9D365236AF18}" type="datetimeFigureOut">
              <a:rPr lang="en-US" smtClean="0"/>
              <a:pPr/>
              <a:t>13-Jun-17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48BD7A-58B4-0143-BE24-46BC5CBE26A3}" type="slidenum">
              <a:rPr lang="en-US" smtClean="0"/>
              <a:pPr/>
              <a:t>‹#›</a:t>
            </a:fld>
            <a:endParaRPr lang="en-US"/>
          </a:p>
        </p:txBody>
      </p:sp>
    </p:spTree>
    <p:extLst>
      <p:ext uri="{BB962C8B-B14F-4D97-AF65-F5344CB8AC3E}">
        <p14:creationId xmlns:p14="http://schemas.microsoft.com/office/powerpoint/2010/main" xmlns="" val="27044440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EAEDEBB-2A2D-6844-95FF-9D365236AF18}" type="datetimeFigureOut">
              <a:rPr lang="en-US" smtClean="0"/>
              <a:pPr/>
              <a:t>13-Jun-17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248BD7A-58B4-0143-BE24-46BC5CBE26A3}" type="slidenum">
              <a:rPr lang="en-US" smtClean="0"/>
              <a:pPr/>
              <a:t>‹#›</a:t>
            </a:fld>
            <a:endParaRPr lang="en-US"/>
          </a:p>
        </p:txBody>
      </p:sp>
    </p:spTree>
    <p:extLst>
      <p:ext uri="{BB962C8B-B14F-4D97-AF65-F5344CB8AC3E}">
        <p14:creationId xmlns:p14="http://schemas.microsoft.com/office/powerpoint/2010/main" xmlns="" val="5055941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EAEDEBB-2A2D-6844-95FF-9D365236AF18}" type="datetimeFigureOut">
              <a:rPr lang="en-US" smtClean="0"/>
              <a:pPr/>
              <a:t>13-Jun-17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248BD7A-58B4-0143-BE24-46BC5CBE26A3}" type="slidenum">
              <a:rPr lang="en-US" smtClean="0"/>
              <a:pPr/>
              <a:t>‹#›</a:t>
            </a:fld>
            <a:endParaRPr lang="en-US"/>
          </a:p>
        </p:txBody>
      </p:sp>
    </p:spTree>
    <p:extLst>
      <p:ext uri="{BB962C8B-B14F-4D97-AF65-F5344CB8AC3E}">
        <p14:creationId xmlns:p14="http://schemas.microsoft.com/office/powerpoint/2010/main" xmlns="" val="13667616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EAEDEBB-2A2D-6844-95FF-9D365236AF18}" type="datetimeFigureOut">
              <a:rPr lang="en-US" smtClean="0"/>
              <a:pPr/>
              <a:t>13-Jun-17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248BD7A-58B4-0143-BE24-46BC5CBE26A3}" type="slidenum">
              <a:rPr lang="en-US" smtClean="0"/>
              <a:pPr/>
              <a:t>‹#›</a:t>
            </a:fld>
            <a:endParaRPr lang="en-US"/>
          </a:p>
        </p:txBody>
      </p:sp>
    </p:spTree>
    <p:extLst>
      <p:ext uri="{BB962C8B-B14F-4D97-AF65-F5344CB8AC3E}">
        <p14:creationId xmlns:p14="http://schemas.microsoft.com/office/powerpoint/2010/main" xmlns="" val="3982538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EAEDEBB-2A2D-6844-95FF-9D365236AF18}" type="datetimeFigureOut">
              <a:rPr lang="en-US" smtClean="0"/>
              <a:pPr/>
              <a:t>13-Jun-17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48BD7A-58B4-0143-BE24-46BC5CBE26A3}" type="slidenum">
              <a:rPr lang="en-US" smtClean="0"/>
              <a:pPr/>
              <a:t>‹#›</a:t>
            </a:fld>
            <a:endParaRPr lang="en-US"/>
          </a:p>
        </p:txBody>
      </p:sp>
    </p:spTree>
    <p:extLst>
      <p:ext uri="{BB962C8B-B14F-4D97-AF65-F5344CB8AC3E}">
        <p14:creationId xmlns:p14="http://schemas.microsoft.com/office/powerpoint/2010/main" xmlns="" val="8808079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EAEDEBB-2A2D-6844-95FF-9D365236AF18}" type="datetimeFigureOut">
              <a:rPr lang="en-US" smtClean="0"/>
              <a:pPr/>
              <a:t>13-Jun-17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48BD7A-58B4-0143-BE24-46BC5CBE26A3}" type="slidenum">
              <a:rPr lang="en-US" smtClean="0"/>
              <a:pPr/>
              <a:t>‹#›</a:t>
            </a:fld>
            <a:endParaRPr lang="en-US"/>
          </a:p>
        </p:txBody>
      </p:sp>
    </p:spTree>
    <p:extLst>
      <p:ext uri="{BB962C8B-B14F-4D97-AF65-F5344CB8AC3E}">
        <p14:creationId xmlns:p14="http://schemas.microsoft.com/office/powerpoint/2010/main" xmlns="" val="9058522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EAEDEBB-2A2D-6844-95FF-9D365236AF18}" type="datetimeFigureOut">
              <a:rPr lang="en-US" smtClean="0"/>
              <a:pPr/>
              <a:t>13-Jun-17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48BD7A-58B4-0143-BE24-46BC5CBE26A3}" type="slidenum">
              <a:rPr lang="en-US" smtClean="0"/>
              <a:pPr/>
              <a:t>‹#›</a:t>
            </a:fld>
            <a:endParaRPr lang="en-US"/>
          </a:p>
        </p:txBody>
      </p:sp>
    </p:spTree>
    <p:extLst>
      <p:ext uri="{BB962C8B-B14F-4D97-AF65-F5344CB8AC3E}">
        <p14:creationId xmlns:p14="http://schemas.microsoft.com/office/powerpoint/2010/main" xmlns="" val="1955971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EAEDEBB-2A2D-6844-95FF-9D365236AF18}" type="datetimeFigureOut">
              <a:rPr lang="en-US" smtClean="0"/>
              <a:pPr/>
              <a:t>13-Jun-17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48BD7A-58B4-0143-BE24-46BC5CBE26A3}" type="slidenum">
              <a:rPr lang="en-US" smtClean="0"/>
              <a:pPr/>
              <a:t>‹#›</a:t>
            </a:fld>
            <a:endParaRPr lang="en-US"/>
          </a:p>
        </p:txBody>
      </p:sp>
    </p:spTree>
    <p:extLst>
      <p:ext uri="{BB962C8B-B14F-4D97-AF65-F5344CB8AC3E}">
        <p14:creationId xmlns:p14="http://schemas.microsoft.com/office/powerpoint/2010/main" xmlns="" val="15567560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315F507B-ADF0-9445-8CF8-A269B5F76BB7}" type="slidenum">
              <a:rPr lang="en-US"/>
              <a:pPr>
                <a:defRPr/>
              </a:pPr>
              <a:t>‹#›</a:t>
            </a:fld>
            <a:endParaRPr lang="en-US"/>
          </a:p>
        </p:txBody>
      </p:sp>
    </p:spTree>
    <p:extLst>
      <p:ext uri="{BB962C8B-B14F-4D97-AF65-F5344CB8AC3E}">
        <p14:creationId xmlns:p14="http://schemas.microsoft.com/office/powerpoint/2010/main" xmlns="" val="8986340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EAEDEBB-2A2D-6844-95FF-9D365236AF18}" type="datetimeFigureOut">
              <a:rPr lang="en-US" smtClean="0"/>
              <a:pPr/>
              <a:t>13-Jun-17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48BD7A-58B4-0143-BE24-46BC5CBE26A3}" type="slidenum">
              <a:rPr lang="en-US" smtClean="0"/>
              <a:pPr/>
              <a:t>‹#›</a:t>
            </a:fld>
            <a:endParaRPr lang="en-US"/>
          </a:p>
        </p:txBody>
      </p:sp>
    </p:spTree>
    <p:extLst>
      <p:ext uri="{BB962C8B-B14F-4D97-AF65-F5344CB8AC3E}">
        <p14:creationId xmlns:p14="http://schemas.microsoft.com/office/powerpoint/2010/main" xmlns="" val="30914726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wmf"/></Relationships>
</file>

<file path=ppt/slides/_rels/slide4.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defRPr/>
            </a:pPr>
            <a:r>
              <a:rPr lang="en-US" dirty="0" smtClean="0"/>
              <a:t>Complications of CPAP</a:t>
            </a:r>
            <a:endParaRPr lang="en-US" dirty="0"/>
          </a:p>
        </p:txBody>
      </p:sp>
    </p:spTree>
    <p:extLst>
      <p:ext uri="{BB962C8B-B14F-4D97-AF65-F5344CB8AC3E}">
        <p14:creationId xmlns:p14="http://schemas.microsoft.com/office/powerpoint/2010/main" xmlns="" val="20307724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1" name="Picture 2" descr="Picture25"/>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905000" y="1981200"/>
            <a:ext cx="4419600" cy="3314700"/>
          </a:xfrm>
          <a:prstGeom prst="rect">
            <a:avLst/>
          </a:prstGeom>
          <a:noFill/>
          <a:ln w="9525">
            <a:solidFill>
              <a:schemeClr val="tx1"/>
            </a:solidFill>
            <a:miter lim="800000"/>
            <a:headEnd/>
            <a:tailEnd/>
          </a:ln>
          <a:extLst>
            <a:ext uri="{909E8E84-426E-40dd-AFC4-6F175D3DCCD1}">
              <a14:hiddenFill xmlns:a14="http://schemas.microsoft.com/office/drawing/2010/main" xmlns="">
                <a:solidFill>
                  <a:srgbClr val="FFFFFF"/>
                </a:solidFill>
              </a14:hiddenFill>
            </a:ext>
          </a:extLst>
        </p:spPr>
      </p:pic>
      <p:sp>
        <p:nvSpPr>
          <p:cNvPr id="33795" name="Oval 3"/>
          <p:cNvSpPr>
            <a:spLocks noChangeArrowheads="1"/>
          </p:cNvSpPr>
          <p:nvPr/>
        </p:nvSpPr>
        <p:spPr bwMode="auto">
          <a:xfrm>
            <a:off x="457200" y="3124200"/>
            <a:ext cx="2133600" cy="914400"/>
          </a:xfrm>
          <a:prstGeom prst="ellipse">
            <a:avLst/>
          </a:prstGeom>
          <a:solidFill>
            <a:schemeClr val="accent2"/>
          </a:solidFill>
          <a:ln w="9525">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lgn="ctr">
              <a:defRPr/>
            </a:pPr>
            <a:r>
              <a:rPr lang="en-US" sz="3200" b="1">
                <a:solidFill>
                  <a:schemeClr val="bg1"/>
                </a:solidFill>
                <a:cs typeface="+mn-cs"/>
              </a:rPr>
              <a:t>NASAL</a:t>
            </a:r>
          </a:p>
        </p:txBody>
      </p:sp>
      <p:sp>
        <p:nvSpPr>
          <p:cNvPr id="33796" name="Rectangle 4"/>
          <p:cNvSpPr>
            <a:spLocks noChangeArrowheads="1"/>
          </p:cNvSpPr>
          <p:nvPr/>
        </p:nvSpPr>
        <p:spPr bwMode="auto">
          <a:xfrm>
            <a:off x="6324600" y="2286000"/>
            <a:ext cx="2590800" cy="685800"/>
          </a:xfrm>
          <a:prstGeom prst="rect">
            <a:avLst/>
          </a:prstGeom>
          <a:solidFill>
            <a:schemeClr val="accent2"/>
          </a:solidFill>
          <a:ln w="9525">
            <a:solidFill>
              <a:schemeClr val="tx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lgn="ctr">
              <a:defRPr/>
            </a:pPr>
            <a:r>
              <a:rPr lang="en-US" sz="3200" b="1" dirty="0">
                <a:solidFill>
                  <a:schemeClr val="bg1"/>
                </a:solidFill>
                <a:cs typeface="+mn-cs"/>
              </a:rPr>
              <a:t>Respiratory</a:t>
            </a:r>
          </a:p>
        </p:txBody>
      </p:sp>
      <p:sp>
        <p:nvSpPr>
          <p:cNvPr id="33797" name="Rectangle 5"/>
          <p:cNvSpPr>
            <a:spLocks noChangeArrowheads="1"/>
          </p:cNvSpPr>
          <p:nvPr/>
        </p:nvSpPr>
        <p:spPr bwMode="auto">
          <a:xfrm>
            <a:off x="6324600" y="3276600"/>
            <a:ext cx="2590800" cy="609600"/>
          </a:xfrm>
          <a:prstGeom prst="rect">
            <a:avLst/>
          </a:prstGeom>
          <a:solidFill>
            <a:schemeClr val="accent2"/>
          </a:solidFill>
          <a:ln w="9525">
            <a:solidFill>
              <a:schemeClr val="tx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lgn="ctr">
              <a:defRPr/>
            </a:pPr>
            <a:r>
              <a:rPr lang="en-US" sz="3200" b="1" dirty="0">
                <a:solidFill>
                  <a:schemeClr val="bg1"/>
                </a:solidFill>
                <a:cs typeface="+mn-cs"/>
              </a:rPr>
              <a:t>Cardiac</a:t>
            </a:r>
          </a:p>
        </p:txBody>
      </p:sp>
      <p:sp>
        <p:nvSpPr>
          <p:cNvPr id="33798" name="Rectangle 6"/>
          <p:cNvSpPr>
            <a:spLocks noChangeArrowheads="1"/>
          </p:cNvSpPr>
          <p:nvPr/>
        </p:nvSpPr>
        <p:spPr bwMode="auto">
          <a:xfrm>
            <a:off x="6324600" y="4267200"/>
            <a:ext cx="2590800" cy="609600"/>
          </a:xfrm>
          <a:prstGeom prst="rect">
            <a:avLst/>
          </a:prstGeom>
          <a:solidFill>
            <a:schemeClr val="accent2"/>
          </a:solidFill>
          <a:ln w="9525">
            <a:solidFill>
              <a:schemeClr val="tx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lgn="ctr">
              <a:defRPr/>
            </a:pPr>
            <a:r>
              <a:rPr lang="en-US" sz="3200" b="1">
                <a:solidFill>
                  <a:schemeClr val="bg1"/>
                </a:solidFill>
                <a:cs typeface="+mn-cs"/>
              </a:rPr>
              <a:t>GI tract</a:t>
            </a:r>
          </a:p>
        </p:txBody>
      </p:sp>
      <p:sp>
        <p:nvSpPr>
          <p:cNvPr id="33803" name="Rectangle 11"/>
          <p:cNvSpPr>
            <a:spLocks noChangeArrowheads="1"/>
          </p:cNvSpPr>
          <p:nvPr/>
        </p:nvSpPr>
        <p:spPr bwMode="auto">
          <a:xfrm>
            <a:off x="1371600" y="533400"/>
            <a:ext cx="6400800" cy="685800"/>
          </a:xfrm>
          <a:prstGeom prst="rect">
            <a:avLst/>
          </a:prstGeom>
          <a:solidFill>
            <a:srgbClr val="990000"/>
          </a:solidFill>
          <a:ln w="9525">
            <a:solidFill>
              <a:schemeClr val="tx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lgn="ctr">
              <a:defRPr/>
            </a:pPr>
            <a:r>
              <a:rPr lang="en-US" sz="4000" b="1">
                <a:solidFill>
                  <a:schemeClr val="bg1"/>
                </a:solidFill>
                <a:effectLst>
                  <a:outerShdw blurRad="38100" dist="38100" dir="2700000" algn="tl">
                    <a:srgbClr val="000000"/>
                  </a:outerShdw>
                </a:effectLst>
                <a:cs typeface="+mn-cs"/>
              </a:rPr>
              <a:t>CPAP Complications</a:t>
            </a:r>
          </a:p>
        </p:txBody>
      </p:sp>
      <p:sp>
        <p:nvSpPr>
          <p:cNvPr id="33804" name="Rectangle 12"/>
          <p:cNvSpPr>
            <a:spLocks noChangeArrowheads="1"/>
          </p:cNvSpPr>
          <p:nvPr/>
        </p:nvSpPr>
        <p:spPr bwMode="auto">
          <a:xfrm>
            <a:off x="1219200" y="5715000"/>
            <a:ext cx="655320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lgn="ctr">
              <a:spcBef>
                <a:spcPct val="20000"/>
              </a:spcBef>
              <a:defRPr/>
            </a:pPr>
            <a:r>
              <a:rPr lang="en-US" sz="2800" b="1" dirty="0">
                <a:cs typeface="+mn-cs"/>
              </a:rPr>
              <a:t>Do not take CPAP lightly!</a:t>
            </a:r>
          </a:p>
        </p:txBody>
      </p:sp>
    </p:spTree>
    <p:extLst>
      <p:ext uri="{BB962C8B-B14F-4D97-AF65-F5344CB8AC3E}">
        <p14:creationId xmlns:p14="http://schemas.microsoft.com/office/powerpoint/2010/main" xmlns="" val="176129605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457200" y="274638"/>
            <a:ext cx="4114800" cy="1325562"/>
          </a:xfrm>
          <a:solidFill>
            <a:srgbClr val="990000"/>
          </a:solidFill>
          <a:ln>
            <a:solidFill>
              <a:schemeClr val="tx1"/>
            </a:solidFill>
            <a:miter lim="800000"/>
            <a:headEnd/>
            <a:tailEnd/>
          </a:ln>
        </p:spPr>
        <p:txBody>
          <a:bodyPr/>
          <a:lstStyle/>
          <a:p>
            <a:pPr eaLnBrk="1" hangingPunct="1">
              <a:defRPr/>
            </a:pPr>
            <a:r>
              <a:rPr lang="en-US" sz="4000" b="1" smtClean="0">
                <a:solidFill>
                  <a:schemeClr val="bg1"/>
                </a:solidFill>
                <a:effectLst>
                  <a:outerShdw blurRad="38100" dist="38100" dir="2700000" algn="tl">
                    <a:srgbClr val="000000"/>
                  </a:outerShdw>
                </a:effectLst>
                <a:cs typeface="+mj-cs"/>
              </a:rPr>
              <a:t>Columellar Notch</a:t>
            </a:r>
          </a:p>
        </p:txBody>
      </p:sp>
      <p:pic>
        <p:nvPicPr>
          <p:cNvPr id="37892" name="Picture 4"/>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304799" y="1981200"/>
            <a:ext cx="4378569" cy="2743200"/>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sp>
        <p:nvSpPr>
          <p:cNvPr id="37891" name="TextBox 1"/>
          <p:cNvSpPr txBox="1">
            <a:spLocks noChangeArrowheads="1"/>
          </p:cNvSpPr>
          <p:nvPr/>
        </p:nvSpPr>
        <p:spPr bwMode="auto">
          <a:xfrm>
            <a:off x="914400" y="5181600"/>
            <a:ext cx="7315200" cy="400050"/>
          </a:xfrm>
          <a:prstGeom prst="rect">
            <a:avLst/>
          </a:prstGeom>
          <a:solidFill>
            <a:srgbClr val="8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2000" dirty="0">
                <a:solidFill>
                  <a:schemeClr val="bg1"/>
                </a:solidFill>
              </a:rPr>
              <a:t>Distance between Prong and the Columella</a:t>
            </a:r>
          </a:p>
        </p:txBody>
      </p:sp>
      <p:pic>
        <p:nvPicPr>
          <p:cNvPr id="5" name="Picture 4"/>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5105400" y="1981201"/>
            <a:ext cx="3714464" cy="2701094"/>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sp>
        <p:nvSpPr>
          <p:cNvPr id="6" name="Rectangle 2"/>
          <p:cNvSpPr txBox="1">
            <a:spLocks noChangeArrowheads="1"/>
          </p:cNvSpPr>
          <p:nvPr/>
        </p:nvSpPr>
        <p:spPr bwMode="auto">
          <a:xfrm>
            <a:off x="5029200" y="274638"/>
            <a:ext cx="3810000" cy="1325562"/>
          </a:xfrm>
          <a:prstGeom prst="rect">
            <a:avLst/>
          </a:prstGeom>
          <a:solidFill>
            <a:srgbClr val="990000"/>
          </a:solidFill>
          <a:ln>
            <a:solidFill>
              <a:schemeClr val="tx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ＭＳ Ｐゴシック" charset="0"/>
              </a:defRPr>
            </a:lvl1pPr>
            <a:lvl2pPr algn="ctr" rtl="0" eaLnBrk="0" fontAlgn="base" hangingPunct="0">
              <a:spcBef>
                <a:spcPct val="0"/>
              </a:spcBef>
              <a:spcAft>
                <a:spcPct val="0"/>
              </a:spcAft>
              <a:defRPr sz="4400">
                <a:solidFill>
                  <a:schemeClr val="tx2"/>
                </a:solidFill>
                <a:latin typeface="Arial" charset="0"/>
                <a:ea typeface="ＭＳ Ｐゴシック" charset="0"/>
                <a:cs typeface="ＭＳ Ｐゴシック" charset="0"/>
              </a:defRPr>
            </a:lvl2pPr>
            <a:lvl3pPr algn="ctr" rtl="0" eaLnBrk="0" fontAlgn="base" hangingPunct="0">
              <a:spcBef>
                <a:spcPct val="0"/>
              </a:spcBef>
              <a:spcAft>
                <a:spcPct val="0"/>
              </a:spcAft>
              <a:defRPr sz="4400">
                <a:solidFill>
                  <a:schemeClr val="tx2"/>
                </a:solidFill>
                <a:latin typeface="Arial" charset="0"/>
                <a:ea typeface="ＭＳ Ｐゴシック" charset="0"/>
                <a:cs typeface="ＭＳ Ｐゴシック" charset="0"/>
              </a:defRPr>
            </a:lvl3pPr>
            <a:lvl4pPr algn="ctr" rtl="0" eaLnBrk="0" fontAlgn="base" hangingPunct="0">
              <a:spcBef>
                <a:spcPct val="0"/>
              </a:spcBef>
              <a:spcAft>
                <a:spcPct val="0"/>
              </a:spcAft>
              <a:defRPr sz="4400">
                <a:solidFill>
                  <a:schemeClr val="tx2"/>
                </a:solidFill>
                <a:latin typeface="Arial" charset="0"/>
                <a:ea typeface="ＭＳ Ｐゴシック" charset="0"/>
                <a:cs typeface="ＭＳ Ｐゴシック" charset="0"/>
              </a:defRPr>
            </a:lvl4pPr>
            <a:lvl5pPr algn="ctr" rtl="0" eaLnBrk="0" fontAlgn="base" hangingPunct="0">
              <a:spcBef>
                <a:spcPct val="0"/>
              </a:spcBef>
              <a:spcAft>
                <a:spcPct val="0"/>
              </a:spcAft>
              <a:defRPr sz="4400">
                <a:solidFill>
                  <a:schemeClr val="tx2"/>
                </a:solidFill>
                <a:latin typeface="Arial" charset="0"/>
                <a:ea typeface="ＭＳ Ｐゴシック" charset="0"/>
                <a:cs typeface="ＭＳ Ｐゴシック" charset="0"/>
              </a:defRPr>
            </a:lvl5pPr>
            <a:lvl6pPr marL="457200" algn="ctr" rtl="0" fontAlgn="base">
              <a:spcBef>
                <a:spcPct val="0"/>
              </a:spcBef>
              <a:spcAft>
                <a:spcPct val="0"/>
              </a:spcAft>
              <a:defRPr sz="4400">
                <a:solidFill>
                  <a:schemeClr val="tx2"/>
                </a:solidFill>
                <a:latin typeface="Arial" charset="0"/>
                <a:ea typeface="ＭＳ Ｐゴシック" charset="0"/>
              </a:defRPr>
            </a:lvl6pPr>
            <a:lvl7pPr marL="914400" algn="ctr" rtl="0" fontAlgn="base">
              <a:spcBef>
                <a:spcPct val="0"/>
              </a:spcBef>
              <a:spcAft>
                <a:spcPct val="0"/>
              </a:spcAft>
              <a:defRPr sz="4400">
                <a:solidFill>
                  <a:schemeClr val="tx2"/>
                </a:solidFill>
                <a:latin typeface="Arial" charset="0"/>
                <a:ea typeface="ＭＳ Ｐゴシック" charset="0"/>
              </a:defRPr>
            </a:lvl7pPr>
            <a:lvl8pPr marL="1371600" algn="ctr" rtl="0" fontAlgn="base">
              <a:spcBef>
                <a:spcPct val="0"/>
              </a:spcBef>
              <a:spcAft>
                <a:spcPct val="0"/>
              </a:spcAft>
              <a:defRPr sz="4400">
                <a:solidFill>
                  <a:schemeClr val="tx2"/>
                </a:solidFill>
                <a:latin typeface="Arial" charset="0"/>
                <a:ea typeface="ＭＳ Ｐゴシック" charset="0"/>
              </a:defRPr>
            </a:lvl8pPr>
            <a:lvl9pPr marL="1828800" algn="ctr" rtl="0" fontAlgn="base">
              <a:spcBef>
                <a:spcPct val="0"/>
              </a:spcBef>
              <a:spcAft>
                <a:spcPct val="0"/>
              </a:spcAft>
              <a:defRPr sz="4400">
                <a:solidFill>
                  <a:schemeClr val="tx2"/>
                </a:solidFill>
                <a:latin typeface="Arial" charset="0"/>
                <a:ea typeface="ＭＳ Ｐゴシック" charset="0"/>
              </a:defRPr>
            </a:lvl9pPr>
          </a:lstStyle>
          <a:p>
            <a:pPr eaLnBrk="1" hangingPunct="1">
              <a:defRPr/>
            </a:pPr>
            <a:r>
              <a:rPr lang="en-US" sz="4000" b="1" smtClean="0">
                <a:solidFill>
                  <a:schemeClr val="bg1"/>
                </a:solidFill>
                <a:effectLst>
                  <a:outerShdw blurRad="38100" dist="38100" dir="2700000" algn="tl">
                    <a:srgbClr val="000000"/>
                  </a:outerShdw>
                </a:effectLst>
                <a:cs typeface="+mj-cs"/>
              </a:rPr>
              <a:t>Columellar transection</a:t>
            </a:r>
            <a:endParaRPr lang="en-US" sz="4000" b="1" dirty="0" smtClean="0">
              <a:solidFill>
                <a:schemeClr val="bg1"/>
              </a:solidFill>
              <a:effectLst>
                <a:outerShdw blurRad="38100" dist="38100" dir="2700000" algn="tl">
                  <a:srgbClr val="000000"/>
                </a:outerShdw>
              </a:effectLst>
              <a:cs typeface="+mj-cs"/>
            </a:endParaRPr>
          </a:p>
        </p:txBody>
      </p:sp>
    </p:spTree>
    <p:extLst>
      <p:ext uri="{BB962C8B-B14F-4D97-AF65-F5344CB8AC3E}">
        <p14:creationId xmlns:p14="http://schemas.microsoft.com/office/powerpoint/2010/main" xmlns="" val="221683081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457200" y="274638"/>
            <a:ext cx="8229600" cy="792162"/>
          </a:xfrm>
          <a:solidFill>
            <a:srgbClr val="990000"/>
          </a:solidFill>
          <a:ln>
            <a:solidFill>
              <a:schemeClr val="tx1"/>
            </a:solidFill>
            <a:miter lim="800000"/>
            <a:headEnd/>
            <a:tailEnd/>
          </a:ln>
        </p:spPr>
        <p:txBody>
          <a:bodyPr/>
          <a:lstStyle/>
          <a:p>
            <a:pPr eaLnBrk="1" hangingPunct="1">
              <a:defRPr/>
            </a:pPr>
            <a:r>
              <a:rPr lang="en-US" sz="4000" b="1" smtClean="0">
                <a:solidFill>
                  <a:schemeClr val="bg1"/>
                </a:solidFill>
                <a:effectLst>
                  <a:outerShdw blurRad="38100" dist="38100" dir="2700000" algn="tl">
                    <a:srgbClr val="000000"/>
                  </a:outerShdw>
                </a:effectLst>
                <a:cs typeface="+mj-cs"/>
              </a:rPr>
              <a:t>Nasal septum damage</a:t>
            </a:r>
          </a:p>
        </p:txBody>
      </p:sp>
      <p:pic>
        <p:nvPicPr>
          <p:cNvPr id="40965" name="Picture 5"/>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3048000" y="2895600"/>
            <a:ext cx="2743200" cy="3150394"/>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sp>
        <p:nvSpPr>
          <p:cNvPr id="39940" name="TextBox 7"/>
          <p:cNvSpPr txBox="1">
            <a:spLocks noChangeArrowheads="1"/>
          </p:cNvSpPr>
          <p:nvPr/>
        </p:nvSpPr>
        <p:spPr bwMode="auto">
          <a:xfrm>
            <a:off x="1600200" y="6248400"/>
            <a:ext cx="6019800" cy="400110"/>
          </a:xfrm>
          <a:prstGeom prst="rect">
            <a:avLst/>
          </a:prstGeom>
          <a:solidFill>
            <a:srgbClr val="8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2000" dirty="0">
                <a:solidFill>
                  <a:schemeClr val="bg1"/>
                </a:solidFill>
              </a:rPr>
              <a:t>Size and softness of the Nasal Prongs</a:t>
            </a:r>
          </a:p>
        </p:txBody>
      </p:sp>
      <p:pic>
        <p:nvPicPr>
          <p:cNvPr id="6" name="Picture 3"/>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5791200" y="1295400"/>
            <a:ext cx="3200400" cy="3200400"/>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pic>
        <p:nvPicPr>
          <p:cNvPr id="40964" name="Picture 4"/>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381000" y="1143000"/>
            <a:ext cx="2759213" cy="2133600"/>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spTree>
    <p:extLst>
      <p:ext uri="{BB962C8B-B14F-4D97-AF65-F5344CB8AC3E}">
        <p14:creationId xmlns:p14="http://schemas.microsoft.com/office/powerpoint/2010/main" xmlns="" val="272296669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pPr eaLnBrk="1" hangingPunct="1">
              <a:defRPr/>
            </a:pPr>
            <a:endParaRPr lang="en-US" smtClean="0">
              <a:cs typeface="+mj-cs"/>
            </a:endParaRPr>
          </a:p>
        </p:txBody>
      </p:sp>
      <p:pic>
        <p:nvPicPr>
          <p:cNvPr id="44036" name="Picture 4"/>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57200" y="2286000"/>
            <a:ext cx="3471769" cy="2667000"/>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sp>
        <p:nvSpPr>
          <p:cNvPr id="44037" name="Rectangle 5"/>
          <p:cNvSpPr>
            <a:spLocks noChangeArrowheads="1"/>
          </p:cNvSpPr>
          <p:nvPr/>
        </p:nvSpPr>
        <p:spPr bwMode="auto">
          <a:xfrm>
            <a:off x="457200" y="274638"/>
            <a:ext cx="8229600" cy="792162"/>
          </a:xfrm>
          <a:prstGeom prst="rect">
            <a:avLst/>
          </a:prstGeom>
          <a:solidFill>
            <a:srgbClr val="990000"/>
          </a:solidFill>
          <a:ln w="9525">
            <a:solidFill>
              <a:schemeClr val="tx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nchor="ctr"/>
          <a:lstStyle/>
          <a:p>
            <a:pPr algn="ctr">
              <a:defRPr/>
            </a:pPr>
            <a:r>
              <a:rPr lang="en-US" sz="4000" b="1">
                <a:solidFill>
                  <a:schemeClr val="bg1"/>
                </a:solidFill>
                <a:cs typeface="+mn-cs"/>
              </a:rPr>
              <a:t>Snubbing while on NCPAP</a:t>
            </a:r>
          </a:p>
        </p:txBody>
      </p:sp>
      <p:pic>
        <p:nvPicPr>
          <p:cNvPr id="5" name="Picture 4"/>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3979038" y="2286000"/>
            <a:ext cx="4557740" cy="2743200"/>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spTree>
    <p:extLst>
      <p:ext uri="{BB962C8B-B14F-4D97-AF65-F5344CB8AC3E}">
        <p14:creationId xmlns:p14="http://schemas.microsoft.com/office/powerpoint/2010/main" xmlns="" val="150251697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a:xfrm>
            <a:off x="0" y="457200"/>
            <a:ext cx="8991600" cy="1143000"/>
          </a:xfrm>
        </p:spPr>
        <p:txBody>
          <a:bodyPr>
            <a:normAutofit fontScale="90000"/>
          </a:bodyPr>
          <a:lstStyle/>
          <a:p>
            <a:pPr eaLnBrk="1" hangingPunct="1">
              <a:defRPr/>
            </a:pPr>
            <a:r>
              <a:rPr lang="en-US" sz="4000" b="1" dirty="0" smtClean="0">
                <a:solidFill>
                  <a:srgbClr val="990000"/>
                </a:solidFill>
                <a:effectLst>
                  <a:outerShdw blurRad="38100" dist="38100" dir="2700000" algn="tl">
                    <a:srgbClr val="DDDDDD"/>
                  </a:outerShdw>
                </a:effectLst>
                <a:cs typeface="+mj-cs"/>
              </a:rPr>
              <a:t>Nasal septal injury is Preventable</a:t>
            </a:r>
            <a:br>
              <a:rPr lang="en-US" sz="4000" b="1" dirty="0" smtClean="0">
                <a:solidFill>
                  <a:srgbClr val="990000"/>
                </a:solidFill>
                <a:effectLst>
                  <a:outerShdw blurRad="38100" dist="38100" dir="2700000" algn="tl">
                    <a:srgbClr val="DDDDDD"/>
                  </a:outerShdw>
                </a:effectLst>
                <a:cs typeface="+mj-cs"/>
              </a:rPr>
            </a:br>
            <a:endParaRPr lang="en-US" sz="4000" b="1" dirty="0" smtClean="0">
              <a:solidFill>
                <a:srgbClr val="990000"/>
              </a:solidFill>
              <a:effectLst>
                <a:outerShdw blurRad="38100" dist="38100" dir="2700000" algn="tl">
                  <a:srgbClr val="DDDDDD"/>
                </a:outerShdw>
              </a:effectLst>
              <a:cs typeface="+mj-cs"/>
            </a:endParaRPr>
          </a:p>
        </p:txBody>
      </p:sp>
      <p:sp>
        <p:nvSpPr>
          <p:cNvPr id="89092" name="Rectangle 4"/>
          <p:cNvSpPr>
            <a:spLocks noChangeArrowheads="1"/>
          </p:cNvSpPr>
          <p:nvPr/>
        </p:nvSpPr>
        <p:spPr bwMode="auto">
          <a:xfrm>
            <a:off x="4648200" y="1676400"/>
            <a:ext cx="4343400" cy="4114800"/>
          </a:xfrm>
          <a:prstGeom prst="rect">
            <a:avLst/>
          </a:prstGeom>
          <a:noFill/>
          <a:ln>
            <a:noFill/>
          </a:ln>
          <a:effectLst/>
          <a:extLst>
            <a:ext uri="{909E8E84-426E-40dd-AFC4-6F175D3DCCD1}">
              <a14:hiddenFill xmlns:a14="http://schemas.microsoft.com/office/drawing/2010/main" xmlns="">
                <a:solidFill>
                  <a:srgbClr val="003399"/>
                </a:solidFill>
              </a14:hiddenFill>
            </a:ext>
            <a:ext uri="{91240B29-F687-4f45-9708-019B960494DF}">
              <a14:hiddenLine xmlns:a14="http://schemas.microsoft.com/office/drawing/2010/main" xmlns="" w="9525">
                <a:solidFill>
                  <a:srgbClr val="EAEAEA"/>
                </a:solidFill>
                <a:miter lim="80000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a:lstStyle/>
          <a:p>
            <a:pPr marL="341313" indent="-341313">
              <a:lnSpc>
                <a:spcPct val="150000"/>
              </a:lnSpc>
              <a:buFontTx/>
              <a:buChar char="•"/>
              <a:defRPr/>
            </a:pPr>
            <a:r>
              <a:rPr lang="en-US" sz="2800" dirty="0">
                <a:cs typeface="+mn-cs"/>
              </a:rPr>
              <a:t>Careful observation</a:t>
            </a:r>
          </a:p>
          <a:p>
            <a:pPr marL="341313" indent="-341313">
              <a:lnSpc>
                <a:spcPct val="150000"/>
              </a:lnSpc>
              <a:buFontTx/>
              <a:buChar char="•"/>
              <a:defRPr/>
            </a:pPr>
            <a:r>
              <a:rPr lang="en-US" sz="2800" dirty="0">
                <a:cs typeface="+mn-cs"/>
              </a:rPr>
              <a:t>Correct prong size</a:t>
            </a:r>
          </a:p>
          <a:p>
            <a:pPr marL="341313" indent="-341313">
              <a:lnSpc>
                <a:spcPct val="150000"/>
              </a:lnSpc>
              <a:buFontTx/>
              <a:buChar char="•"/>
              <a:defRPr/>
            </a:pPr>
            <a:r>
              <a:rPr lang="en-US" sz="2800" dirty="0">
                <a:cs typeface="+mn-cs"/>
              </a:rPr>
              <a:t>Correct prong position</a:t>
            </a:r>
          </a:p>
          <a:p>
            <a:pPr marL="341313" indent="-341313">
              <a:lnSpc>
                <a:spcPct val="150000"/>
              </a:lnSpc>
              <a:buFontTx/>
              <a:buChar char="•"/>
              <a:defRPr/>
            </a:pPr>
            <a:r>
              <a:rPr lang="en-US" sz="2800" dirty="0">
                <a:cs typeface="+mn-cs"/>
              </a:rPr>
              <a:t>Gap between prongs and columella</a:t>
            </a:r>
          </a:p>
          <a:p>
            <a:pPr marL="341313" indent="-341313">
              <a:lnSpc>
                <a:spcPct val="150000"/>
              </a:lnSpc>
              <a:buFontTx/>
              <a:buChar char="•"/>
              <a:defRPr/>
            </a:pPr>
            <a:r>
              <a:rPr lang="en-US" sz="2800" dirty="0">
                <a:cs typeface="+mn-cs"/>
              </a:rPr>
              <a:t>Effective attachment</a:t>
            </a:r>
          </a:p>
        </p:txBody>
      </p:sp>
      <p:pic>
        <p:nvPicPr>
          <p:cNvPr id="44035" name="Picture 5" descr="Picture31"/>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381000" y="1676400"/>
            <a:ext cx="4191000" cy="3954463"/>
          </a:xfrm>
          <a:prstGeom prst="rect">
            <a:avLst/>
          </a:prstGeom>
          <a:noFill/>
          <a:ln w="9525">
            <a:solidFill>
              <a:schemeClr val="tx1"/>
            </a:solidFill>
            <a:miter lim="800000"/>
            <a:headEnd/>
            <a:tailEnd/>
          </a:ln>
          <a:extLst>
            <a:ext uri="{909E8E84-426E-40dd-AFC4-6F175D3DCCD1}">
              <a14:hiddenFill xmlns:a14="http://schemas.microsoft.com/office/drawing/2010/main" xmlns="">
                <a:solidFill>
                  <a:srgbClr val="FFFFFF"/>
                </a:solidFill>
              </a14:hiddenFill>
            </a:ext>
          </a:extLst>
        </p:spPr>
      </p:pic>
      <p:sp>
        <p:nvSpPr>
          <p:cNvPr id="89094" name="Rectangle 6"/>
          <p:cNvSpPr>
            <a:spLocks noChangeArrowheads="1"/>
          </p:cNvSpPr>
          <p:nvPr/>
        </p:nvSpPr>
        <p:spPr bwMode="auto">
          <a:xfrm>
            <a:off x="685800" y="5943600"/>
            <a:ext cx="7620000" cy="457200"/>
          </a:xfrm>
          <a:prstGeom prst="rect">
            <a:avLst/>
          </a:prstGeom>
          <a:solidFill>
            <a:srgbClr val="FFFFCC"/>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lgn="ctr">
              <a:defRPr/>
            </a:pPr>
            <a:r>
              <a:rPr lang="en-US" sz="2400" b="1" dirty="0">
                <a:cs typeface="+mn-cs"/>
              </a:rPr>
              <a:t>Monitor/view the infant and the device every hour</a:t>
            </a:r>
          </a:p>
        </p:txBody>
      </p:sp>
    </p:spTree>
    <p:extLst>
      <p:ext uri="{BB962C8B-B14F-4D97-AF65-F5344CB8AC3E}">
        <p14:creationId xmlns:p14="http://schemas.microsoft.com/office/powerpoint/2010/main" xmlns="" val="33376620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solidFill>
            <a:srgbClr val="990000"/>
          </a:solidFill>
          <a:ln>
            <a:solidFill>
              <a:schemeClr val="tx1"/>
            </a:solidFill>
            <a:miter lim="800000"/>
            <a:headEnd/>
            <a:tailEnd/>
          </a:ln>
          <a:extLs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a:lstStyle/>
          <a:p>
            <a:pPr eaLnBrk="1" hangingPunct="1">
              <a:defRPr/>
            </a:pPr>
            <a:r>
              <a:rPr lang="en-US" sz="4000" b="1" dirty="0" smtClean="0">
                <a:solidFill>
                  <a:schemeClr val="bg1"/>
                </a:solidFill>
                <a:effectLst>
                  <a:outerShdw blurRad="38100" dist="38100" dir="2700000" algn="tl">
                    <a:srgbClr val="000000"/>
                  </a:outerShdw>
                </a:effectLst>
                <a:cs typeface="+mj-cs"/>
              </a:rPr>
              <a:t>Maintain skin integrity</a:t>
            </a:r>
          </a:p>
        </p:txBody>
      </p:sp>
      <p:sp>
        <p:nvSpPr>
          <p:cNvPr id="51203" name="Rectangle 3"/>
          <p:cNvSpPr>
            <a:spLocks noGrp="1" noChangeArrowheads="1"/>
          </p:cNvSpPr>
          <p:nvPr>
            <p:ph type="body" sz="half" idx="1"/>
          </p:nvPr>
        </p:nvSpPr>
        <p:spPr>
          <a:xfrm>
            <a:off x="4495800" y="1981200"/>
            <a:ext cx="4648200" cy="4525963"/>
          </a:xfrm>
        </p:spPr>
        <p:txBody>
          <a:bodyPr/>
          <a:lstStyle/>
          <a:p>
            <a:pPr eaLnBrk="1" hangingPunct="1">
              <a:lnSpc>
                <a:spcPct val="150000"/>
              </a:lnSpc>
              <a:defRPr/>
            </a:pPr>
            <a:r>
              <a:rPr lang="en-US" sz="2800" dirty="0" smtClean="0">
                <a:latin typeface="Tahoma" charset="0"/>
                <a:cs typeface="+mn-cs"/>
              </a:rPr>
              <a:t>Frequent observation</a:t>
            </a:r>
          </a:p>
          <a:p>
            <a:pPr eaLnBrk="1" hangingPunct="1">
              <a:lnSpc>
                <a:spcPct val="150000"/>
              </a:lnSpc>
              <a:defRPr/>
            </a:pPr>
            <a:r>
              <a:rPr lang="en-US" sz="2800" dirty="0" smtClean="0">
                <a:latin typeface="Tahoma" charset="0"/>
                <a:cs typeface="+mn-cs"/>
              </a:rPr>
              <a:t>Minimize points of contact</a:t>
            </a:r>
          </a:p>
          <a:p>
            <a:pPr eaLnBrk="1" hangingPunct="1">
              <a:lnSpc>
                <a:spcPct val="150000"/>
              </a:lnSpc>
              <a:defRPr/>
            </a:pPr>
            <a:r>
              <a:rPr lang="en-US" sz="2800" dirty="0" smtClean="0">
                <a:latin typeface="Tahoma" charset="0"/>
                <a:cs typeface="+mn-cs"/>
              </a:rPr>
              <a:t>Keep dry and clean</a:t>
            </a:r>
          </a:p>
          <a:p>
            <a:pPr eaLnBrk="1" hangingPunct="1">
              <a:lnSpc>
                <a:spcPct val="150000"/>
              </a:lnSpc>
              <a:defRPr/>
            </a:pPr>
            <a:r>
              <a:rPr lang="en-US" sz="2800" dirty="0" smtClean="0">
                <a:latin typeface="Tahoma" charset="0"/>
                <a:cs typeface="+mn-cs"/>
              </a:rPr>
              <a:t>Avoid topical applications</a:t>
            </a:r>
          </a:p>
        </p:txBody>
      </p:sp>
      <p:pic>
        <p:nvPicPr>
          <p:cNvPr id="51204" name="Picture 4" descr="Picture57"/>
          <p:cNvPicPr>
            <a:picLocks noGrp="1" noChangeAspect="1" noChangeArrowheads="1"/>
          </p:cNvPicPr>
          <p:nvPr>
            <p:ph sz="half" idx="2"/>
          </p:nvPr>
        </p:nvPicPr>
        <p:blipFill>
          <a:blip r:embed="rId3">
            <a:extLst>
              <a:ext uri="{28A0092B-C50C-407E-A947-70E740481C1C}">
                <a14:useLocalDpi xmlns:a14="http://schemas.microsoft.com/office/drawing/2010/main" xmlns="" val="0"/>
              </a:ext>
            </a:extLst>
          </a:blip>
          <a:srcRect/>
          <a:stretch>
            <a:fillRect/>
          </a:stretch>
        </p:blipFill>
        <p:spPr>
          <a:xfrm>
            <a:off x="533400" y="1981200"/>
            <a:ext cx="3902075" cy="3449638"/>
          </a:xfrm>
          <a:ln>
            <a:solidFill>
              <a:schemeClr val="tx1"/>
            </a:solidFill>
            <a:miter lim="800000"/>
            <a:headEnd/>
            <a:tailEnd/>
          </a:ln>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8099" dir="2700000" algn="ctr" rotWithShape="0">
                    <a:srgbClr val="808080">
                      <a:alpha val="74998"/>
                    </a:srgbClr>
                  </a:outerShdw>
                </a:effectLst>
              </a14:hiddenEffects>
            </a:ext>
          </a:extLst>
        </p:spPr>
      </p:pic>
    </p:spTree>
    <p:extLst>
      <p:ext uri="{BB962C8B-B14F-4D97-AF65-F5344CB8AC3E}">
        <p14:creationId xmlns:p14="http://schemas.microsoft.com/office/powerpoint/2010/main" xmlns="" val="67692607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457200" y="274638"/>
            <a:ext cx="8229600" cy="868362"/>
          </a:xfrm>
          <a:solidFill>
            <a:srgbClr val="990000"/>
          </a:solidFill>
          <a:ln>
            <a:solidFill>
              <a:schemeClr val="tx1"/>
            </a:solidFill>
            <a:miter lim="800000"/>
            <a:headEnd/>
            <a:tailEnd/>
          </a:ln>
        </p:spPr>
        <p:txBody>
          <a:bodyPr/>
          <a:lstStyle/>
          <a:p>
            <a:pPr eaLnBrk="1" hangingPunct="1">
              <a:defRPr/>
            </a:pPr>
            <a:r>
              <a:rPr lang="en-US" b="1" smtClean="0">
                <a:solidFill>
                  <a:schemeClr val="bg1"/>
                </a:solidFill>
                <a:effectLst>
                  <a:outerShdw blurRad="38100" dist="38100" dir="2700000" algn="tl">
                    <a:srgbClr val="000000"/>
                  </a:outerShdw>
                </a:effectLst>
                <a:cs typeface="+mj-cs"/>
              </a:rPr>
              <a:t>Air leak</a:t>
            </a:r>
          </a:p>
        </p:txBody>
      </p:sp>
      <p:sp>
        <p:nvSpPr>
          <p:cNvPr id="57347" name="Rectangle 3"/>
          <p:cNvSpPr>
            <a:spLocks noGrp="1" noChangeArrowheads="1"/>
          </p:cNvSpPr>
          <p:nvPr>
            <p:ph type="body" idx="1"/>
          </p:nvPr>
        </p:nvSpPr>
        <p:spPr>
          <a:xfrm>
            <a:off x="4572000" y="1371600"/>
            <a:ext cx="4114800" cy="4906963"/>
          </a:xfrm>
        </p:spPr>
        <p:txBody>
          <a:bodyPr/>
          <a:lstStyle/>
          <a:p>
            <a:pPr eaLnBrk="1" hangingPunct="1">
              <a:defRPr/>
            </a:pPr>
            <a:r>
              <a:rPr lang="en-US" dirty="0" smtClean="0">
                <a:cs typeface="+mn-cs"/>
              </a:rPr>
              <a:t>Lung compliance</a:t>
            </a:r>
          </a:p>
          <a:p>
            <a:pPr eaLnBrk="1" hangingPunct="1">
              <a:defRPr/>
            </a:pPr>
            <a:r>
              <a:rPr lang="en-US" dirty="0" smtClean="0">
                <a:cs typeface="+mn-cs"/>
              </a:rPr>
              <a:t>Gestational age</a:t>
            </a:r>
          </a:p>
          <a:p>
            <a:pPr eaLnBrk="1" hangingPunct="1">
              <a:defRPr/>
            </a:pPr>
            <a:r>
              <a:rPr lang="en-US" dirty="0" smtClean="0">
                <a:cs typeface="+mn-cs"/>
              </a:rPr>
              <a:t>Flow of gases </a:t>
            </a:r>
          </a:p>
          <a:p>
            <a:pPr eaLnBrk="1" hangingPunct="1">
              <a:defRPr/>
            </a:pPr>
            <a:r>
              <a:rPr lang="en-US" dirty="0" smtClean="0">
                <a:cs typeface="+mn-cs"/>
              </a:rPr>
              <a:t>CPAP pressure</a:t>
            </a:r>
          </a:p>
        </p:txBody>
      </p:sp>
      <p:pic>
        <p:nvPicPr>
          <p:cNvPr id="46083" name="Picture 2" descr="D:\Slides\CLINICAL\Radiological\CDHXray02.JP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609600" y="1600200"/>
            <a:ext cx="3733800" cy="2800350"/>
          </a:xfrm>
          <a:prstGeom prst="rect">
            <a:avLst/>
          </a:prstGeom>
          <a:noFill/>
          <a:ln w="9525">
            <a:solidFill>
              <a:schemeClr val="tx1"/>
            </a:solidFill>
            <a:miter lim="800000"/>
            <a:headEnd/>
            <a:tailEnd/>
          </a:ln>
          <a:extLst>
            <a:ext uri="{909E8E84-426E-40dd-AFC4-6F175D3DCCD1}">
              <a14:hiddenFill xmlns:a14="http://schemas.microsoft.com/office/drawing/2010/main" xmlns="">
                <a:solidFill>
                  <a:srgbClr val="FFFFFF"/>
                </a:solidFill>
              </a14:hiddenFill>
            </a:ext>
          </a:extLst>
        </p:spPr>
      </p:pic>
      <p:pic>
        <p:nvPicPr>
          <p:cNvPr id="57349" name="Picture 5"/>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4572000" y="4038600"/>
            <a:ext cx="3886200" cy="2649538"/>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spTree>
    <p:extLst>
      <p:ext uri="{BB962C8B-B14F-4D97-AF65-F5344CB8AC3E}">
        <p14:creationId xmlns:p14="http://schemas.microsoft.com/office/powerpoint/2010/main" xmlns="" val="19483114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smtClean="0"/>
              <a:t>Summary</a:t>
            </a:r>
            <a:endParaRPr lang="en-US" dirty="0"/>
          </a:p>
        </p:txBody>
      </p:sp>
      <p:sp>
        <p:nvSpPr>
          <p:cNvPr id="3" name="Content Placeholder 2"/>
          <p:cNvSpPr>
            <a:spLocks noGrp="1"/>
          </p:cNvSpPr>
          <p:nvPr>
            <p:ph idx="1"/>
          </p:nvPr>
        </p:nvSpPr>
        <p:spPr>
          <a:xfrm>
            <a:off x="228600" y="2743200"/>
            <a:ext cx="8686800" cy="1371600"/>
          </a:xfrm>
        </p:spPr>
        <p:txBody>
          <a:bodyPr/>
          <a:lstStyle/>
          <a:p>
            <a:pPr marL="457200" lvl="1" indent="0">
              <a:buNone/>
              <a:defRPr/>
            </a:pPr>
            <a:r>
              <a:rPr lang="en-US" dirty="0" smtClean="0"/>
              <a:t>Nasal injury, skin injury</a:t>
            </a:r>
            <a:r>
              <a:rPr lang="en-US" dirty="0"/>
              <a:t> </a:t>
            </a:r>
            <a:r>
              <a:rPr lang="en-US" dirty="0" smtClean="0"/>
              <a:t>&amp; air leaks are preventable</a:t>
            </a:r>
          </a:p>
          <a:p>
            <a:pPr lvl="1">
              <a:defRPr/>
            </a:pPr>
            <a:endParaRPr lang="en-US" dirty="0"/>
          </a:p>
        </p:txBody>
      </p:sp>
    </p:spTree>
    <p:extLst>
      <p:ext uri="{BB962C8B-B14F-4D97-AF65-F5344CB8AC3E}">
        <p14:creationId xmlns:p14="http://schemas.microsoft.com/office/powerpoint/2010/main" xmlns="" val="113520604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TotalTime>
  <Words>340</Words>
  <Application>Microsoft Macintosh PowerPoint</Application>
  <PresentationFormat>On-screen Show (4:3)</PresentationFormat>
  <Paragraphs>50</Paragraphs>
  <Slides>9</Slides>
  <Notes>9</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Complications of CPAP</vt:lpstr>
      <vt:lpstr>Slide 2</vt:lpstr>
      <vt:lpstr>Columellar Notch</vt:lpstr>
      <vt:lpstr>Nasal septum damage</vt:lpstr>
      <vt:lpstr>Slide 5</vt:lpstr>
      <vt:lpstr>Nasal septal injury is Preventable </vt:lpstr>
      <vt:lpstr>Maintain skin integrity</vt:lpstr>
      <vt:lpstr>Air leak</vt:lpstr>
      <vt:lpstr>Summary</vt:lpstr>
    </vt:vector>
  </TitlesOfParts>
  <Company>Fernanadez</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Complications of CPAP</dc:title>
  <dc:creator>SRINIVAS MURKI</dc:creator>
  <cp:lastModifiedBy>Designo</cp:lastModifiedBy>
  <cp:revision>2</cp:revision>
  <dcterms:created xsi:type="dcterms:W3CDTF">2016-11-29T16:05:37Z</dcterms:created>
  <dcterms:modified xsi:type="dcterms:W3CDTF">2017-06-13T10:39:54Z</dcterms:modified>
</cp:coreProperties>
</file>